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  <p:sldId id="266" r:id="rId10"/>
    <p:sldId id="265" r:id="rId11"/>
    <p:sldId id="264" r:id="rId12"/>
    <p:sldId id="270" r:id="rId13"/>
    <p:sldId id="269" r:id="rId14"/>
    <p:sldId id="268" r:id="rId15"/>
    <p:sldId id="271" r:id="rId16"/>
    <p:sldId id="272" r:id="rId17"/>
    <p:sldId id="273" r:id="rId18"/>
    <p:sldId id="274" r:id="rId19"/>
    <p:sldId id="278" r:id="rId20"/>
    <p:sldId id="275" r:id="rId21"/>
    <p:sldId id="277" r:id="rId22"/>
    <p:sldId id="279" r:id="rId23"/>
    <p:sldId id="280" r:id="rId24"/>
    <p:sldId id="281" r:id="rId25"/>
    <p:sldId id="276" r:id="rId26"/>
    <p:sldId id="283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>
      <p:cViewPr>
        <p:scale>
          <a:sx n="100" d="100"/>
          <a:sy n="100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llonie.intra\PARTAGES\Projet\DGO1-DGO160-OA\03501-04000\03542-0%20-%20VIADUCDE%20VIESVILLE%20%20&#224;%20%20COURCELLES\Instrumentation\Viaduc%20de%20vieville%20Nivellement%20des%20pil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llonie.intra\PARTAGES\Projet\DGO1-DGO160-OA\03501-04000\03542-0%20-%20VIADUCDE%20VIESVILLE%20%20&#224;%20%20COURCELLES\Instrumentation\Viaduc%20de%20vieville%20Nivellement%20des%20pil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title>
      <c:tx>
        <c:rich>
          <a:bodyPr/>
          <a:lstStyle/>
          <a:p>
            <a:pPr>
              <a:defRPr/>
            </a:pPr>
            <a:r>
              <a:rPr lang="en-US"/>
              <a:t>Nivellement tablier Sud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Feuil2!$Q$6</c:f>
              <c:strCache>
                <c:ptCount val="1"/>
                <c:pt idx="0">
                  <c:v>A'-A'1</c:v>
                </c:pt>
              </c:strCache>
            </c:strRef>
          </c:tx>
          <c:cat>
            <c:strRef>
              <c:f>Feuil2!$A$7:$A$19</c:f>
              <c:strCache>
                <c:ptCount val="13"/>
                <c:pt idx="0">
                  <c:v>C1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C2</c:v>
                </c:pt>
              </c:strCache>
            </c:strRef>
          </c:cat>
          <c:val>
            <c:numRef>
              <c:f>Feuil2!$Q$7:$Q$19</c:f>
              <c:numCache>
                <c:formatCode>0.000</c:formatCode>
                <c:ptCount val="13"/>
                <c:pt idx="1">
                  <c:v>-4.1914999999988836E-2</c:v>
                </c:pt>
                <c:pt idx="2">
                  <c:v>-3.2955000000001199E-2</c:v>
                </c:pt>
                <c:pt idx="3">
                  <c:v>-2.4205000000009153E-2</c:v>
                </c:pt>
                <c:pt idx="4">
                  <c:v>-2.421500000001232E-2</c:v>
                </c:pt>
                <c:pt idx="5">
                  <c:v>-7.1899999999942609E-3</c:v>
                </c:pt>
                <c:pt idx="6">
                  <c:v>-7.6350000000076114E-3</c:v>
                </c:pt>
                <c:pt idx="7">
                  <c:v>-9.3149999999866482E-3</c:v>
                </c:pt>
                <c:pt idx="8">
                  <c:v>-2.2749999999973642E-3</c:v>
                </c:pt>
                <c:pt idx="9">
                  <c:v>-5.2249999999958163E-3</c:v>
                </c:pt>
                <c:pt idx="10">
                  <c:v>-2.2639999999995573E-2</c:v>
                </c:pt>
              </c:numCache>
            </c:numRef>
          </c:val>
        </c:ser>
        <c:ser>
          <c:idx val="1"/>
          <c:order val="1"/>
          <c:tx>
            <c:strRef>
              <c:f>Feuil2!$R$6</c:f>
              <c:strCache>
                <c:ptCount val="1"/>
                <c:pt idx="0">
                  <c:v>B'-B'1</c:v>
                </c:pt>
              </c:strCache>
            </c:strRef>
          </c:tx>
          <c:cat>
            <c:strRef>
              <c:f>Feuil2!$A$7:$A$19</c:f>
              <c:strCache>
                <c:ptCount val="13"/>
                <c:pt idx="0">
                  <c:v>C1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C2</c:v>
                </c:pt>
              </c:strCache>
            </c:strRef>
          </c:cat>
          <c:val>
            <c:numRef>
              <c:f>Feuil2!$R$7:$R$19</c:f>
              <c:numCache>
                <c:formatCode>0.000</c:formatCode>
                <c:ptCount val="13"/>
                <c:pt idx="1">
                  <c:v>-4.1864999999972966E-2</c:v>
                </c:pt>
                <c:pt idx="2">
                  <c:v>-2.7054999999990059E-2</c:v>
                </c:pt>
                <c:pt idx="4">
                  <c:v>-2.9094999999998088E-2</c:v>
                </c:pt>
                <c:pt idx="5">
                  <c:v>-8.1200000000052393E-3</c:v>
                </c:pt>
                <c:pt idx="6">
                  <c:v>-5.1249999999924967E-3</c:v>
                </c:pt>
                <c:pt idx="7">
                  <c:v>-4.1149999999987585E-3</c:v>
                </c:pt>
                <c:pt idx="8">
                  <c:v>-2.934999999993694E-3</c:v>
                </c:pt>
                <c:pt idx="9">
                  <c:v>-3.749999999911327E-4</c:v>
                </c:pt>
                <c:pt idx="10">
                  <c:v>-2.1549999999990632E-2</c:v>
                </c:pt>
                <c:pt idx="11">
                  <c:v>-3.8299999999935612E-3</c:v>
                </c:pt>
              </c:numCache>
            </c:numRef>
          </c:val>
        </c:ser>
        <c:ser>
          <c:idx val="2"/>
          <c:order val="2"/>
          <c:tx>
            <c:strRef>
              <c:f>Feuil2!$S$6</c:f>
              <c:strCache>
                <c:ptCount val="1"/>
                <c:pt idx="0">
                  <c:v>C'-C'1</c:v>
                </c:pt>
              </c:strCache>
            </c:strRef>
          </c:tx>
          <c:cat>
            <c:strRef>
              <c:f>Feuil2!$A$7:$A$19</c:f>
              <c:strCache>
                <c:ptCount val="13"/>
                <c:pt idx="0">
                  <c:v>C1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C2</c:v>
                </c:pt>
              </c:strCache>
            </c:strRef>
          </c:cat>
          <c:val>
            <c:numRef>
              <c:f>Feuil2!$S$7:$S$19</c:f>
              <c:numCache>
                <c:formatCode>0.000</c:formatCode>
                <c:ptCount val="13"/>
                <c:pt idx="1">
                  <c:v>-3.681499999999005E-2</c:v>
                </c:pt>
                <c:pt idx="3">
                  <c:v>-2.6634999999998854E-2</c:v>
                </c:pt>
                <c:pt idx="5">
                  <c:v>-4.7600000000045401E-3</c:v>
                </c:pt>
                <c:pt idx="6">
                  <c:v>6.2050000000084564E-3</c:v>
                </c:pt>
                <c:pt idx="7">
                  <c:v>8.1050000000004747E-3</c:v>
                </c:pt>
                <c:pt idx="9">
                  <c:v>-2.3534999999995421E-2</c:v>
                </c:pt>
                <c:pt idx="10">
                  <c:v>-2.0839999999992642E-2</c:v>
                </c:pt>
                <c:pt idx="11">
                  <c:v>-1.3499999999879719E-3</c:v>
                </c:pt>
              </c:numCache>
            </c:numRef>
          </c:val>
        </c:ser>
        <c:marker val="1"/>
        <c:axId val="63171968"/>
        <c:axId val="60716160"/>
      </c:lineChart>
      <c:catAx>
        <c:axId val="63171968"/>
        <c:scaling>
          <c:orientation val="minMax"/>
        </c:scaling>
        <c:axPos val="b"/>
        <c:majorTickMark val="cross"/>
        <c:tickLblPos val="nextTo"/>
        <c:crossAx val="60716160"/>
        <c:crosses val="autoZero"/>
        <c:auto val="1"/>
        <c:lblAlgn val="ctr"/>
        <c:lblOffset val="100"/>
      </c:catAx>
      <c:valAx>
        <c:axId val="60716160"/>
        <c:scaling>
          <c:orientation val="minMax"/>
          <c:max val="1.0000000000000009E-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Différence niveau (m)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3171968"/>
        <c:crosses val="autoZero"/>
        <c:crossBetween val="between"/>
      </c:valAx>
    </c:plotArea>
    <c:legend>
      <c:legendPos val="b"/>
      <c:layout/>
    </c:legend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title>
      <c:tx>
        <c:rich>
          <a:bodyPr/>
          <a:lstStyle/>
          <a:p>
            <a:pPr>
              <a:defRPr/>
            </a:pPr>
            <a:r>
              <a:rPr lang="en-US"/>
              <a:t>Nivellement du tablier Nord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Feuil2!$N$6</c:f>
              <c:strCache>
                <c:ptCount val="1"/>
                <c:pt idx="0">
                  <c:v>A-A1</c:v>
                </c:pt>
              </c:strCache>
            </c:strRef>
          </c:tx>
          <c:cat>
            <c:strRef>
              <c:f>Feuil2!$A$7:$A$19</c:f>
              <c:strCache>
                <c:ptCount val="13"/>
                <c:pt idx="0">
                  <c:v>C1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C2</c:v>
                </c:pt>
              </c:strCache>
            </c:strRef>
          </c:cat>
          <c:val>
            <c:numRef>
              <c:f>Feuil2!$N$7:$N$19</c:f>
              <c:numCache>
                <c:formatCode>0.000</c:formatCode>
                <c:ptCount val="13"/>
                <c:pt idx="1">
                  <c:v>-4.3314999999978489E-2</c:v>
                </c:pt>
                <c:pt idx="2">
                  <c:v>-2.8284999999996785E-2</c:v>
                </c:pt>
                <c:pt idx="3">
                  <c:v>-3.1354999999990689E-2</c:v>
                </c:pt>
                <c:pt idx="4">
                  <c:v>-2.7375000000006384E-2</c:v>
                </c:pt>
                <c:pt idx="5">
                  <c:v>-7.8699999999969385E-3</c:v>
                </c:pt>
                <c:pt idx="6">
                  <c:v>-4.2449999999973915E-3</c:v>
                </c:pt>
                <c:pt idx="7">
                  <c:v>-2.319500000000119E-2</c:v>
                </c:pt>
                <c:pt idx="8">
                  <c:v>-1.9994999999994437E-2</c:v>
                </c:pt>
                <c:pt idx="9">
                  <c:v>-1.5775000000004979E-2</c:v>
                </c:pt>
                <c:pt idx="10">
                  <c:v>-1.0429999999999492E-2</c:v>
                </c:pt>
                <c:pt idx="11">
                  <c:v>-3.500000000116189E-4</c:v>
                </c:pt>
              </c:numCache>
            </c:numRef>
          </c:val>
        </c:ser>
        <c:ser>
          <c:idx val="1"/>
          <c:order val="1"/>
          <c:tx>
            <c:strRef>
              <c:f>Feuil2!$O$6</c:f>
              <c:strCache>
                <c:ptCount val="1"/>
                <c:pt idx="0">
                  <c:v>B-B1</c:v>
                </c:pt>
              </c:strCache>
            </c:strRef>
          </c:tx>
          <c:cat>
            <c:strRef>
              <c:f>Feuil2!$A$7:$A$19</c:f>
              <c:strCache>
                <c:ptCount val="13"/>
                <c:pt idx="0">
                  <c:v>C1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C2</c:v>
                </c:pt>
              </c:strCache>
            </c:strRef>
          </c:cat>
          <c:val>
            <c:numRef>
              <c:f>Feuil2!$O$7:$O$19</c:f>
              <c:numCache>
                <c:formatCode>0.000</c:formatCode>
                <c:ptCount val="13"/>
                <c:pt idx="1">
                  <c:v>-4.4215000000008345E-2</c:v>
                </c:pt>
                <c:pt idx="2">
                  <c:v>3.8750000000078444E-3</c:v>
                </c:pt>
                <c:pt idx="3">
                  <c:v>-2.5734999999997399E-2</c:v>
                </c:pt>
                <c:pt idx="4">
                  <c:v>-2.5895000000005559E-2</c:v>
                </c:pt>
                <c:pt idx="5">
                  <c:v>-9.1800000000148447E-3</c:v>
                </c:pt>
                <c:pt idx="6">
                  <c:v>-6.2499999999943211E-4</c:v>
                </c:pt>
                <c:pt idx="7">
                  <c:v>-2.4315000000001412E-2</c:v>
                </c:pt>
                <c:pt idx="8">
                  <c:v>-2.1234999999990133E-2</c:v>
                </c:pt>
                <c:pt idx="9">
                  <c:v>-1.4175000000008708E-2</c:v>
                </c:pt>
                <c:pt idx="10">
                  <c:v>-8.2500000000038688E-3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Feuil2!$P$6</c:f>
              <c:strCache>
                <c:ptCount val="1"/>
                <c:pt idx="0">
                  <c:v>C-C1</c:v>
                </c:pt>
              </c:strCache>
            </c:strRef>
          </c:tx>
          <c:cat>
            <c:strRef>
              <c:f>Feuil2!$A$7:$A$19</c:f>
              <c:strCache>
                <c:ptCount val="13"/>
                <c:pt idx="0">
                  <c:v>C1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C2</c:v>
                </c:pt>
              </c:strCache>
            </c:strRef>
          </c:cat>
          <c:val>
            <c:numRef>
              <c:f>Feuil2!$P$7:$P$19</c:f>
              <c:numCache>
                <c:formatCode>0.000</c:formatCode>
                <c:ptCount val="13"/>
                <c:pt idx="1">
                  <c:v>-4.2444999999986535E-2</c:v>
                </c:pt>
                <c:pt idx="4">
                  <c:v>-2.5994999999994661E-2</c:v>
                </c:pt>
                <c:pt idx="5">
                  <c:v>-1.0979999999989333E-2</c:v>
                </c:pt>
                <c:pt idx="6">
                  <c:v>-5.2249999999958163E-3</c:v>
                </c:pt>
                <c:pt idx="7">
                  <c:v>-2.2414999999995192E-2</c:v>
                </c:pt>
                <c:pt idx="9">
                  <c:v>-1.4874999999989313E-2</c:v>
                </c:pt>
                <c:pt idx="10">
                  <c:v>-9.9499999999892539E-3</c:v>
                </c:pt>
                <c:pt idx="11">
                  <c:v>0</c:v>
                </c:pt>
              </c:numCache>
            </c:numRef>
          </c:val>
        </c:ser>
        <c:marker val="1"/>
        <c:axId val="60746752"/>
        <c:axId val="60822272"/>
      </c:lineChart>
      <c:catAx>
        <c:axId val="60746752"/>
        <c:scaling>
          <c:orientation val="minMax"/>
        </c:scaling>
        <c:axPos val="b"/>
        <c:numFmt formatCode="0.000" sourceLinked="1"/>
        <c:majorTickMark val="cross"/>
        <c:tickLblPos val="nextTo"/>
        <c:crossAx val="60822272"/>
        <c:crosses val="autoZero"/>
        <c:auto val="1"/>
        <c:lblAlgn val="ctr"/>
        <c:lblOffset val="100"/>
      </c:catAx>
      <c:valAx>
        <c:axId val="608222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Différence de niveau (m)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0746752"/>
        <c:crosses val="autoZero"/>
        <c:crossBetween val="between"/>
      </c:valAx>
    </c:plotArea>
    <c:legend>
      <c:legendPos val="b"/>
      <c:layout/>
    </c:legend>
    <c:plotVisOnly val="1"/>
  </c:chart>
  <c:spPr>
    <a:ln>
      <a:solidFill>
        <a:schemeClr val="tx1"/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0527-777F-4B66-B92D-AE9F3BEBBDE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63406-CDC2-49A2-A031-ED1220F5F3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54001"/>
          </a:xfrm>
        </p:spPr>
        <p:txBody>
          <a:bodyPr/>
          <a:lstStyle/>
          <a:p>
            <a:r>
              <a:rPr lang="fr-BE" u="sng" dirty="0" smtClean="0"/>
              <a:t>Viaduc de </a:t>
            </a:r>
            <a:r>
              <a:rPr lang="fr-BE" u="sng" dirty="0" err="1" smtClean="0"/>
              <a:t>Viesville</a:t>
            </a: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6400800" cy="838944"/>
          </a:xfrm>
        </p:spPr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Fissuration des poutres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916832"/>
            <a:ext cx="66967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BE" sz="4000" u="sng" dirty="0" smtClean="0"/>
              <a:t>Inspections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519492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>
                <a:latin typeface="Calibri"/>
              </a:rPr>
              <a:t>→  S1 : s</a:t>
            </a:r>
            <a:r>
              <a:rPr lang="fr-BE" sz="2400" dirty="0" smtClean="0"/>
              <a:t>ymétrie du défaut</a:t>
            </a:r>
          </a:p>
          <a:p>
            <a:pPr marL="442913" indent="0">
              <a:buNone/>
            </a:pPr>
            <a:r>
              <a:rPr lang="fr-BE" sz="2400" dirty="0" smtClean="0"/>
              <a:t>mais moins marqué</a:t>
            </a:r>
            <a:endParaRPr lang="fr-BE" sz="2400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211960" y="2852936"/>
            <a:ext cx="54006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Fissures obliques </a:t>
            </a:r>
            <a:r>
              <a:rPr kumimoji="0" lang="fr-BE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traversantes</a:t>
            </a: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000" dirty="0" smtClean="0"/>
              <a:t>- Se prolonge </a:t>
            </a:r>
            <a:r>
              <a:rPr lang="fr-BE" sz="2000" dirty="0" smtClean="0">
                <a:latin typeface="Calibri"/>
              </a:rPr>
              <a:t>↓ </a:t>
            </a:r>
            <a:r>
              <a:rPr lang="fr-BE" sz="2000" dirty="0" smtClean="0"/>
              <a:t>à la jonction entre claveaux</a:t>
            </a:r>
            <a:endParaRPr kumimoji="0" lang="fr-BE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¼ de la portée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000" dirty="0" smtClean="0"/>
              <a:t>- </a:t>
            </a:r>
            <a:r>
              <a:rPr lang="fr-BE" sz="2000" u="sng" dirty="0" smtClean="0"/>
              <a:t>Mais</a:t>
            </a:r>
            <a:r>
              <a:rPr lang="fr-BE" sz="2000" dirty="0" smtClean="0"/>
              <a:t> pas de rupture des armatures passives</a:t>
            </a:r>
            <a:endParaRPr kumimoji="0" lang="fr-BE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355976" y="1124744"/>
            <a:ext cx="4104455" cy="1656184"/>
            <a:chOff x="3923928" y="1124744"/>
            <a:chExt cx="4104455" cy="1656184"/>
          </a:xfrm>
        </p:grpSpPr>
        <p:pic>
          <p:nvPicPr>
            <p:cNvPr id="10" name="Image 9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928" y="1124744"/>
              <a:ext cx="410445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xplosion 1 10"/>
            <p:cNvSpPr/>
            <p:nvPr/>
          </p:nvSpPr>
          <p:spPr>
            <a:xfrm>
              <a:off x="4932040" y="1988840"/>
              <a:ext cx="288032" cy="21602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6876256" y="2060848"/>
              <a:ext cx="288032" cy="216024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3" name="Image 12"/>
          <p:cNvPicPr/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23528" y="1988840"/>
            <a:ext cx="3600400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539552" y="486916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sz="2000" dirty="0" smtClean="0"/>
              <a:t>19/02/2014 : Pose de témoins de plâtre</a:t>
            </a:r>
          </a:p>
          <a:p>
            <a:pPr marL="1524000"/>
            <a:r>
              <a:rPr lang="fr-BE" sz="20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000" dirty="0" smtClean="0">
                <a:latin typeface="Calibri"/>
              </a:rPr>
              <a:t> pas d’évolution</a:t>
            </a:r>
            <a:endParaRPr lang="fr-BE" sz="2000" dirty="0" smtClean="0"/>
          </a:p>
          <a:p>
            <a:endParaRPr lang="fr-BE" sz="2000" dirty="0" smtClean="0"/>
          </a:p>
          <a:p>
            <a:r>
              <a:rPr lang="fr-BE" sz="2000" dirty="0" smtClean="0"/>
              <a:t>- 03/03/2014 : Pose </a:t>
            </a:r>
            <a:r>
              <a:rPr lang="fr-BE" sz="2000" dirty="0" err="1" smtClean="0"/>
              <a:t>fissurologgers</a:t>
            </a:r>
            <a:endParaRPr lang="fr-BE" sz="2000" dirty="0"/>
          </a:p>
        </p:txBody>
      </p:sp>
      <p:pic>
        <p:nvPicPr>
          <p:cNvPr id="16" name="Image 1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4365104"/>
            <a:ext cx="3185145" cy="2370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u="sng" dirty="0" smtClean="0"/>
              <a:t>Inspections : résultats </a:t>
            </a:r>
            <a:r>
              <a:rPr lang="fr-BE" u="sng" dirty="0" err="1" smtClean="0"/>
              <a:t>fissurologgers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612776"/>
          </a:xfrm>
        </p:spPr>
        <p:txBody>
          <a:bodyPr>
            <a:normAutofit/>
          </a:bodyPr>
          <a:lstStyle/>
          <a:p>
            <a:r>
              <a:rPr lang="fr-BE" sz="2400" dirty="0" smtClean="0"/>
              <a:t>Mesures réalisées entre le 03/03 et le 14/08/2014</a:t>
            </a:r>
          </a:p>
          <a:p>
            <a:pPr marL="809625" indent="0">
              <a:buNone/>
              <a:tabLst>
                <a:tab pos="5019675" algn="l"/>
              </a:tabLst>
            </a:pPr>
            <a:r>
              <a:rPr lang="fr-BE" sz="2000" u="sng" dirty="0" smtClean="0"/>
              <a:t>Poutre S1 (Nord)</a:t>
            </a:r>
            <a:r>
              <a:rPr lang="fr-BE" sz="2400" dirty="0" smtClean="0"/>
              <a:t>	</a:t>
            </a:r>
            <a:r>
              <a:rPr lang="fr-BE" sz="2000" u="sng" dirty="0" smtClean="0"/>
              <a:t>Poutre S2 (Sud)</a:t>
            </a:r>
          </a:p>
          <a:p>
            <a:pPr marL="809625" indent="0">
              <a:buNone/>
              <a:tabLst>
                <a:tab pos="5019675" algn="l"/>
              </a:tabLst>
            </a:pPr>
            <a:endParaRPr lang="fr-BE" sz="2400" dirty="0"/>
          </a:p>
        </p:txBody>
      </p:sp>
      <p:pic>
        <p:nvPicPr>
          <p:cNvPr id="4" name="Imag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420888"/>
            <a:ext cx="3384376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420888"/>
            <a:ext cx="3312368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5536" y="5301208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Mesures </a:t>
            </a:r>
            <a:r>
              <a:rPr lang="fr-BE" sz="2400" dirty="0" err="1" smtClean="0"/>
              <a:t>ouv</a:t>
            </a:r>
            <a:r>
              <a:rPr lang="fr-BE" sz="2400" dirty="0" smtClean="0"/>
              <a:t>. fissures en </a:t>
            </a:r>
            <a:r>
              <a:rPr lang="fr-BE" sz="2400" dirty="0" err="1" smtClean="0"/>
              <a:t>fct</a:t>
            </a:r>
            <a:r>
              <a:rPr lang="fr-BE" sz="2400" dirty="0" smtClean="0"/>
              <a:t>° de la température et de l’effet trafic</a:t>
            </a:r>
          </a:p>
          <a:p>
            <a:endParaRPr lang="fr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u="sng" dirty="0" smtClean="0"/>
              <a:t>Inspections : résultats </a:t>
            </a:r>
            <a:r>
              <a:rPr lang="fr-BE" u="sng" dirty="0" err="1" smtClean="0"/>
              <a:t>fissurologgers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612776"/>
          </a:xfrm>
        </p:spPr>
        <p:txBody>
          <a:bodyPr>
            <a:normAutofit/>
          </a:bodyPr>
          <a:lstStyle/>
          <a:p>
            <a:pPr>
              <a:tabLst>
                <a:tab pos="4848225" algn="l"/>
              </a:tabLst>
            </a:pPr>
            <a:r>
              <a:rPr lang="fr-BE" sz="2400" u="sng" dirty="0" smtClean="0"/>
              <a:t>Poutre S1 </a:t>
            </a:r>
            <a:r>
              <a:rPr lang="fr-BE" sz="2400" dirty="0" smtClean="0"/>
              <a:t>(Nord)	</a:t>
            </a:r>
            <a:r>
              <a:rPr lang="fr-BE" sz="2400" u="sng" dirty="0" smtClean="0"/>
              <a:t>Poutre S2 </a:t>
            </a:r>
            <a:r>
              <a:rPr lang="fr-BE" sz="2400" dirty="0" smtClean="0"/>
              <a:t>(Sud)</a:t>
            </a:r>
          </a:p>
          <a:p>
            <a:pPr marL="809625" indent="0">
              <a:buNone/>
              <a:tabLst>
                <a:tab pos="5019675" algn="l"/>
              </a:tabLst>
            </a:pPr>
            <a:r>
              <a:rPr lang="fr-BE" sz="2400" dirty="0" smtClean="0"/>
              <a:t>	</a:t>
            </a:r>
            <a:endParaRPr lang="fr-BE" sz="2000" u="sng" dirty="0" smtClean="0"/>
          </a:p>
          <a:p>
            <a:pPr marL="809625" indent="0">
              <a:buNone/>
              <a:tabLst>
                <a:tab pos="5019675" algn="l"/>
              </a:tabLst>
            </a:pPr>
            <a:endParaRPr lang="fr-B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060848"/>
            <a:ext cx="2757450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933055"/>
            <a:ext cx="2736304" cy="1767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2060848"/>
            <a:ext cx="2736304" cy="178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933056"/>
            <a:ext cx="2736304" cy="1785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59492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tabLst>
                <a:tab pos="5019675" algn="l"/>
              </a:tabLst>
            </a:pPr>
            <a:r>
              <a:rPr lang="fr-BE" dirty="0" smtClean="0"/>
              <a:t>Plage max. : 0,07 mm	Plage max. : 1,45 mm</a:t>
            </a:r>
          </a:p>
          <a:p>
            <a:pPr marL="180975">
              <a:tabLst>
                <a:tab pos="5019675" algn="l"/>
              </a:tabLst>
            </a:pPr>
            <a:r>
              <a:rPr lang="fr-BE" dirty="0" smtClean="0"/>
              <a:t>T° &gt;&gt;&gt;&gt; trafic	Pics trafic : ± 0,20 mm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u="sng" dirty="0" smtClean="0"/>
              <a:t>Causes possibles de ces défauts ?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3500438" algn="l"/>
              </a:tabLst>
            </a:pPr>
            <a:r>
              <a:rPr lang="fr-BE" sz="2800" dirty="0" smtClean="0"/>
              <a:t>Tassement d’appuis ? 	</a:t>
            </a:r>
            <a:r>
              <a:rPr lang="fr-BE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400" dirty="0" smtClean="0">
                <a:latin typeface="Calibri"/>
              </a:rPr>
              <a:t> nivellement piles</a:t>
            </a:r>
          </a:p>
          <a:p>
            <a:pPr marL="3500438" indent="0">
              <a:buNone/>
            </a:pPr>
            <a:r>
              <a:rPr lang="fr-BE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400" dirty="0" smtClean="0"/>
              <a:t> examen appuis</a:t>
            </a:r>
            <a:endParaRPr lang="fr-BE" sz="2400" dirty="0" smtClean="0"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BE" sz="2800" dirty="0" smtClean="0"/>
              <a:t>Corrosion et rupture d’éléments de </a:t>
            </a:r>
            <a:r>
              <a:rPr lang="fr-BE" sz="2800" dirty="0" err="1" smtClean="0"/>
              <a:t>postcontrainte</a:t>
            </a:r>
            <a:endParaRPr lang="fr-BE" sz="2800" dirty="0" smtClean="0"/>
          </a:p>
          <a:p>
            <a:pPr marL="1431925" indent="0">
              <a:spcBef>
                <a:spcPts val="300"/>
              </a:spcBef>
              <a:buNone/>
            </a:pPr>
            <a:r>
              <a:rPr lang="fr-BE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400" dirty="0" smtClean="0"/>
              <a:t> dégagements OK</a:t>
            </a:r>
          </a:p>
          <a:p>
            <a:pPr>
              <a:lnSpc>
                <a:spcPct val="150000"/>
              </a:lnSpc>
            </a:pPr>
            <a:r>
              <a:rPr lang="fr-BE" sz="2800" dirty="0" smtClean="0"/>
              <a:t>Discontinuité de la </a:t>
            </a:r>
            <a:r>
              <a:rPr lang="fr-BE" sz="2800" dirty="0" err="1" smtClean="0"/>
              <a:t>postcontrainte</a:t>
            </a:r>
            <a:endParaRPr lang="fr-BE" sz="2800" dirty="0" smtClean="0"/>
          </a:p>
          <a:p>
            <a:pPr>
              <a:lnSpc>
                <a:spcPct val="150000"/>
              </a:lnSpc>
            </a:pPr>
            <a:r>
              <a:rPr lang="fr-BE" sz="2800" dirty="0" smtClean="0"/>
              <a:t>Sollicitations durant phase de construction ?</a:t>
            </a:r>
          </a:p>
          <a:p>
            <a:pPr marL="895350" indent="0">
              <a:spcBef>
                <a:spcPts val="300"/>
              </a:spcBef>
              <a:buNone/>
            </a:pPr>
            <a:r>
              <a:rPr lang="fr-BE" sz="2400" dirty="0" smtClean="0"/>
              <a:t>Non identifié en 2011 (</a:t>
            </a:r>
            <a:r>
              <a:rPr lang="fr-BE" sz="2400" dirty="0" err="1" smtClean="0"/>
              <a:t>insp</a:t>
            </a:r>
            <a:r>
              <a:rPr lang="fr-BE" sz="2400" dirty="0" smtClean="0"/>
              <a:t> A)</a:t>
            </a:r>
          </a:p>
          <a:p>
            <a:pPr marL="2687638" indent="0">
              <a:spcBef>
                <a:spcPts val="300"/>
              </a:spcBef>
              <a:buNone/>
            </a:pPr>
            <a:r>
              <a:rPr lang="fr-BE" sz="2400" dirty="0" smtClean="0">
                <a:latin typeface="Calibri"/>
              </a:rPr>
              <a:t>≠</a:t>
            </a:r>
          </a:p>
          <a:p>
            <a:pPr marL="895350" indent="0">
              <a:spcBef>
                <a:spcPts val="300"/>
              </a:spcBef>
              <a:buNone/>
            </a:pPr>
            <a:r>
              <a:rPr lang="fr-BE" sz="2400" dirty="0" smtClean="0">
                <a:latin typeface="Calibri"/>
              </a:rPr>
              <a:t>Corrosion face d’about aciers passifs rompus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Inspections : nivellement piles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Nivellement des piles et culées (± 1 m du sol)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fr-BE" sz="2400" dirty="0" smtClean="0"/>
              <a:t>Nivellement de base </a:t>
            </a:r>
            <a:r>
              <a:rPr lang="fr-BE" sz="2400" dirty="0" smtClean="0">
                <a:latin typeface="Calibri"/>
              </a:rPr>
              <a:t>↔ </a:t>
            </a:r>
            <a:r>
              <a:rPr lang="fr-BE" sz="2400" dirty="0" err="1" smtClean="0">
                <a:latin typeface="Calibri"/>
              </a:rPr>
              <a:t>niv</a:t>
            </a:r>
            <a:r>
              <a:rPr lang="fr-BE" sz="2400" dirty="0" smtClean="0">
                <a:latin typeface="Calibri"/>
              </a:rPr>
              <a:t>. 07/03/2014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fr-BE" sz="2400" dirty="0" smtClean="0">
                <a:latin typeface="Calibri"/>
              </a:rPr>
              <a:t>Plusieurs repères non trouvés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276872"/>
            <a:ext cx="2736304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3131840" y="4293096"/>
            <a:ext cx="360040" cy="129614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Graphique 9"/>
          <p:cNvGraphicFramePr/>
          <p:nvPr/>
        </p:nvGraphicFramePr>
        <p:xfrm>
          <a:off x="179512" y="4077072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/>
          <p:nvPr/>
        </p:nvGraphicFramePr>
        <p:xfrm>
          <a:off x="4427984" y="4077072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Rapatriement des données à distance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132856"/>
            <a:ext cx="7668344" cy="43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71600" y="6165304"/>
            <a:ext cx="1800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Matériel sur site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6165304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Transfert des données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0232" y="6165304"/>
            <a:ext cx="15841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Au bureau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smtClean="0"/>
              <a:t>Installation des capteurs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2684917"/>
            <a:ext cx="2988332" cy="398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708920"/>
            <a:ext cx="29703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7236296" y="3909053"/>
            <a:ext cx="72008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6660232" y="4989173"/>
            <a:ext cx="72008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2429762" y="4085456"/>
            <a:ext cx="72008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2357754" y="5445224"/>
            <a:ext cx="72008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971600" y="20608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96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19675" algn="l"/>
              </a:tabLst>
              <a:defRPr/>
            </a:pPr>
            <a:r>
              <a:rPr kumimoji="0" lang="fr-B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Poutre S1 (Nord)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B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Poutre S2 (Sud)</a:t>
            </a:r>
          </a:p>
          <a:p>
            <a:pPr marL="8096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19675" algn="l"/>
              </a:tabLst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Les capteurs sont liés par fils à la centrale de gestion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15000"/>
          </a:blip>
          <a:srcRect/>
          <a:stretch>
            <a:fillRect/>
          </a:stretch>
        </p:blipFill>
        <p:spPr bwMode="auto">
          <a:xfrm>
            <a:off x="2753798" y="2468893"/>
            <a:ext cx="2106234" cy="3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492896"/>
            <a:ext cx="20882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2483994"/>
            <a:ext cx="3528392" cy="346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8"/>
          <p:cNvSpPr/>
          <p:nvPr/>
        </p:nvSpPr>
        <p:spPr>
          <a:xfrm>
            <a:off x="2051720" y="4365104"/>
            <a:ext cx="936104" cy="4320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>
            <a:off x="4716016" y="4365104"/>
            <a:ext cx="936104" cy="4320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La centrale de gestion est alimentée via panneau photovoltaïque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340768"/>
            <a:ext cx="5771456" cy="4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068960"/>
            <a:ext cx="2520280" cy="25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635896" y="5579948"/>
            <a:ext cx="20238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Centrale de gestion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771800" y="3284984"/>
            <a:ext cx="2592288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Composants du boîtier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76872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211960" y="4509120"/>
            <a:ext cx="1728192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5796136" y="5949280"/>
            <a:ext cx="16517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Batterie 90 A/h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728192"/>
          </a:xfrm>
        </p:spPr>
        <p:txBody>
          <a:bodyPr>
            <a:normAutofit fontScale="92500" lnSpcReduction="20000"/>
          </a:bodyPr>
          <a:lstStyle/>
          <a:p>
            <a:pPr marL="803275" indent="0">
              <a:buNone/>
            </a:pPr>
            <a:r>
              <a:rPr lang="fr-BE" sz="2400" dirty="0" smtClean="0"/>
              <a:t>Autoroute A15 (E42), à hauteur de Courcelles</a:t>
            </a:r>
          </a:p>
          <a:p>
            <a:pPr marL="895350" indent="0">
              <a:buNone/>
              <a:tabLst>
                <a:tab pos="2955925" algn="l"/>
              </a:tabLst>
            </a:pPr>
            <a:r>
              <a:rPr lang="fr-BE" sz="2400" dirty="0" smtClean="0"/>
              <a:t>→  Franchit la Vallée du Piéton	</a:t>
            </a:r>
          </a:p>
          <a:p>
            <a:pPr marL="1792288" indent="0">
              <a:buNone/>
            </a:pPr>
            <a:r>
              <a:rPr lang="fr-BE" sz="2400" dirty="0" smtClean="0"/>
              <a:t>- le canal Charleroi- Bruxelles</a:t>
            </a:r>
          </a:p>
          <a:p>
            <a:pPr marL="1792288" indent="0">
              <a:buNone/>
              <a:tabLst>
                <a:tab pos="2955925" algn="l"/>
              </a:tabLst>
            </a:pPr>
            <a:r>
              <a:rPr lang="fr-BE" sz="2400" dirty="0" smtClean="0"/>
              <a:t>- une route communale</a:t>
            </a:r>
          </a:p>
          <a:p>
            <a:pPr marL="1792288" indent="0">
              <a:buNone/>
            </a:pPr>
            <a:r>
              <a:rPr lang="fr-BE" sz="2400" dirty="0" smtClean="0"/>
              <a:t>- une voie ferrée</a:t>
            </a:r>
            <a:endParaRPr lang="fr-BE" sz="2400" dirty="0"/>
          </a:p>
        </p:txBody>
      </p:sp>
      <p:pic>
        <p:nvPicPr>
          <p:cNvPr id="4" name="Imag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2809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Composants du boîtier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76872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445986" y="2492896"/>
            <a:ext cx="120613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724128" y="2852936"/>
            <a:ext cx="21019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Entrées analogiques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Composants du boîtier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76872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499992" y="3068960"/>
            <a:ext cx="120613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794872" y="3491716"/>
            <a:ext cx="1225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Processeur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Composants du boîtier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76872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860032" y="3789040"/>
            <a:ext cx="1152128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126443" y="4427820"/>
            <a:ext cx="125386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Modem 3G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Les données sont envoyées du site vers un serveur ftp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11596"/>
            <a:ext cx="4032448" cy="2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6" y="4427820"/>
            <a:ext cx="1800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Matériel sur site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627784" y="442782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Transfert des données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915816" y="3203684"/>
            <a:ext cx="108012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smtClean="0">
                <a:solidFill>
                  <a:schemeClr val="bg1"/>
                </a:solidFill>
              </a:rPr>
              <a:t>Serveur ftp</a:t>
            </a:r>
            <a:endParaRPr lang="fr-BE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200" y="2483604"/>
            <a:ext cx="16795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168719"/>
            <a:ext cx="4032448" cy="242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7092280" y="5464863"/>
            <a:ext cx="205172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Les données sont rapatriées du serveur ftp vers l’ordinateur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11596"/>
            <a:ext cx="7632848" cy="2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6" y="4427820"/>
            <a:ext cx="1800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Matériel sur site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627784" y="442782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Transfert des données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915816" y="3203684"/>
            <a:ext cx="108012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smtClean="0">
                <a:solidFill>
                  <a:schemeClr val="bg1"/>
                </a:solidFill>
              </a:rPr>
              <a:t>Serveur ftp</a:t>
            </a:r>
            <a:endParaRPr lang="fr-BE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200" y="2483604"/>
            <a:ext cx="167952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6084168" y="4437112"/>
            <a:ext cx="15841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Au bureau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Programme de rapatriement des données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88840"/>
            <a:ext cx="7344816" cy="46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Programme de rapatriement des données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988839"/>
            <a:ext cx="6408712" cy="46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Instrumentation par télémétrie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fr-BE" sz="2400" dirty="0" smtClean="0"/>
              <a:t>Programme de rapatriement des données</a:t>
            </a:r>
          </a:p>
          <a:p>
            <a:pPr marL="361950" indent="0">
              <a:spcBef>
                <a:spcPts val="400"/>
              </a:spcBef>
              <a:buNone/>
            </a:pPr>
            <a:endParaRPr lang="fr-B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003242"/>
            <a:ext cx="6480720" cy="46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u="sng" dirty="0" smtClean="0"/>
              <a:t>Caractéristiques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7931224" cy="1972816"/>
          </a:xfrm>
        </p:spPr>
        <p:txBody>
          <a:bodyPr>
            <a:normAutofit/>
          </a:bodyPr>
          <a:lstStyle/>
          <a:p>
            <a:r>
              <a:rPr lang="fr-BE" sz="2400" dirty="0" smtClean="0"/>
              <a:t>Ouvrage hyperstatique de 12 travées  (1967)</a:t>
            </a:r>
          </a:p>
          <a:p>
            <a:r>
              <a:rPr lang="fr-BE" sz="2400" dirty="0" smtClean="0"/>
              <a:t>Longueur : ± 550 m</a:t>
            </a:r>
          </a:p>
          <a:p>
            <a:r>
              <a:rPr lang="fr-BE" sz="2400" dirty="0" smtClean="0"/>
              <a:t>2 tabliers distincts : lg ± 15m et ht : 3,50m</a:t>
            </a:r>
          </a:p>
          <a:p>
            <a:r>
              <a:rPr lang="fr-BE" sz="2400" dirty="0" smtClean="0"/>
              <a:t>P2 à P5 : caisson   </a:t>
            </a:r>
            <a:r>
              <a:rPr lang="fr-BE" sz="2400" dirty="0" smtClean="0">
                <a:latin typeface="Calibri"/>
              </a:rPr>
              <a:t>↔  autres : 2 poutres</a:t>
            </a:r>
            <a:endParaRPr lang="fr-BE" sz="2400" dirty="0"/>
          </a:p>
        </p:txBody>
      </p:sp>
      <p:pic>
        <p:nvPicPr>
          <p:cNvPr id="5" name="Image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3339249"/>
            <a:ext cx="5760720" cy="351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fr-BE" sz="4000" u="sng" dirty="0" err="1" smtClean="0"/>
              <a:t>Postcontrainte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31224" cy="108012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Barres </a:t>
            </a:r>
            <a:r>
              <a:rPr lang="fr-BE" sz="2400" dirty="0" err="1" smtClean="0"/>
              <a:t>Dywidag</a:t>
            </a:r>
            <a:r>
              <a:rPr lang="fr-BE" sz="2400" dirty="0" smtClean="0"/>
              <a:t>  </a:t>
            </a:r>
            <a:r>
              <a:rPr lang="fr-BE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400" dirty="0" smtClean="0">
                <a:latin typeface="Calibri"/>
              </a:rPr>
              <a:t>  </a:t>
            </a:r>
            <a:r>
              <a:rPr lang="fr-BE" sz="2400" dirty="0" err="1" smtClean="0">
                <a:latin typeface="Calibri"/>
              </a:rPr>
              <a:t>monobarres</a:t>
            </a:r>
            <a:r>
              <a:rPr lang="fr-BE" sz="2400" dirty="0" smtClean="0">
                <a:latin typeface="Calibri"/>
              </a:rPr>
              <a:t> Ø 32 mm</a:t>
            </a:r>
          </a:p>
          <a:p>
            <a:pPr marL="360363" indent="0">
              <a:buNone/>
            </a:pPr>
            <a:r>
              <a:rPr lang="fr-BE" sz="2400" dirty="0" smtClean="0">
                <a:latin typeface="Calibri"/>
              </a:rPr>
              <a:t>= acier lisse, fileté par refoulement aux extrémités</a:t>
            </a:r>
          </a:p>
          <a:p>
            <a:pPr marL="360363" indent="0">
              <a:buNone/>
            </a:pPr>
            <a:endParaRPr lang="fr-BE" sz="24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3861048"/>
            <a:ext cx="7931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66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Ecrous de blocage qui s’appuient sur des cloches d’ancrage</a:t>
            </a:r>
          </a:p>
          <a:p>
            <a:pPr marL="36036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916832"/>
            <a:ext cx="5832648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5445224"/>
            <a:ext cx="32403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66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Tracé courbe !!</a:t>
            </a:r>
          </a:p>
          <a:p>
            <a:pPr marL="342900" marR="0" lvl="0" indent="-166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dirty="0" smtClean="0"/>
              <a:t>Pas d’expérience</a:t>
            </a:r>
            <a:endParaRPr kumimoji="0" lang="fr-BE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437112"/>
            <a:ext cx="518457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u="sng" dirty="0" smtClean="0"/>
              <a:t>Mode de construction du tablier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7931224" cy="1656184"/>
          </a:xfrm>
        </p:spPr>
        <p:txBody>
          <a:bodyPr>
            <a:normAutofit lnSpcReduction="10000"/>
          </a:bodyPr>
          <a:lstStyle/>
          <a:p>
            <a:r>
              <a:rPr lang="fr-BE" sz="2400" dirty="0" smtClean="0"/>
              <a:t>Bétonnage en encorbellements (1ere en Belgique)</a:t>
            </a:r>
          </a:p>
          <a:p>
            <a:pPr marL="360363" indent="0">
              <a:buNone/>
            </a:pPr>
            <a:r>
              <a:rPr lang="fr-BE" sz="2400" dirty="0" smtClean="0">
                <a:latin typeface="Calibri"/>
              </a:rPr>
              <a:t>→  a</a:t>
            </a:r>
            <a:r>
              <a:rPr lang="fr-BE" sz="2400" dirty="0" smtClean="0"/>
              <a:t>ssemblage de tronçons de ± 3,50m (claveaux)</a:t>
            </a:r>
          </a:p>
          <a:p>
            <a:pPr marL="803275" indent="0">
              <a:buNone/>
            </a:pPr>
            <a:r>
              <a:rPr lang="fr-BE" sz="2400" dirty="0" smtClean="0"/>
              <a:t>À l’aide de 2 charpentes métalliques mobiles sur rails</a:t>
            </a:r>
          </a:p>
          <a:p>
            <a:pPr marL="803275" indent="0">
              <a:buNone/>
            </a:pPr>
            <a:r>
              <a:rPr lang="fr-BE" sz="2400" dirty="0" smtClean="0"/>
              <a:t>et d’un plancher de travail supportant le coffrage</a:t>
            </a:r>
          </a:p>
          <a:p>
            <a:pPr marL="803275" indent="0">
              <a:buNone/>
            </a:pPr>
            <a:endParaRPr lang="fr-BE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924944"/>
            <a:ext cx="3429000" cy="2238375"/>
          </a:xfrm>
          <a:prstGeom prst="rect">
            <a:avLst/>
          </a:prstGeom>
          <a:noFill/>
          <a:ln w="9525" cap="sq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068960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u="sng" dirty="0" smtClean="0"/>
              <a:t>‘Poids mort’ du porte-à-faux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7931224" cy="576064"/>
          </a:xfrm>
        </p:spPr>
        <p:txBody>
          <a:bodyPr>
            <a:normAutofit/>
          </a:bodyPr>
          <a:lstStyle/>
          <a:p>
            <a:r>
              <a:rPr lang="fr-BE" sz="2400" dirty="0" smtClean="0"/>
              <a:t>Barres </a:t>
            </a:r>
            <a:r>
              <a:rPr lang="fr-BE" sz="2400" dirty="0" err="1" smtClean="0"/>
              <a:t>Dywidag</a:t>
            </a:r>
            <a:endParaRPr lang="fr-BE" sz="2400" dirty="0" smtClean="0"/>
          </a:p>
          <a:p>
            <a:pPr marL="803275" indent="0">
              <a:buNone/>
            </a:pPr>
            <a:endParaRPr lang="fr-BE" sz="24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3933056"/>
            <a:ext cx="439248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Pylône</a:t>
            </a:r>
            <a:r>
              <a:rPr kumimoji="0" lang="fr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piles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avec haubans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(tiges DW Ø32)</a:t>
            </a: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327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72816"/>
            <a:ext cx="5832648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933056"/>
            <a:ext cx="4032448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1163638" algn="l"/>
            <a:r>
              <a:rPr lang="fr-BE" sz="4000" u="sng" dirty="0" smtClean="0"/>
              <a:t>Inspections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5194920" cy="748680"/>
          </a:xfrm>
        </p:spPr>
        <p:txBody>
          <a:bodyPr>
            <a:normAutofit/>
          </a:bodyPr>
          <a:lstStyle/>
          <a:p>
            <a:r>
              <a:rPr lang="fr-BE" sz="2400" u="sng" dirty="0" smtClean="0"/>
              <a:t>2011</a:t>
            </a:r>
            <a:r>
              <a:rPr lang="fr-BE" sz="2400" dirty="0" smtClean="0"/>
              <a:t> : Tablier Nord – Travée P7-P8</a:t>
            </a:r>
            <a:endParaRPr lang="fr-BE" sz="24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971600" y="1556792"/>
            <a:ext cx="4022650" cy="1292026"/>
            <a:chOff x="2217" y="5046"/>
            <a:chExt cx="5688" cy="160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472" y="5346"/>
              <a:ext cx="453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4740" y="5346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7005" y="5856"/>
              <a:ext cx="0" cy="4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2460" y="5856"/>
              <a:ext cx="0" cy="4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6732" y="6366"/>
              <a:ext cx="6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Pile 7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2217" y="6366"/>
              <a:ext cx="6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Pile 8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5625" y="5346"/>
              <a:ext cx="360" cy="2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5832" y="5046"/>
              <a:ext cx="9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Fissures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7200" y="5586"/>
              <a:ext cx="7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7302" y="5166"/>
              <a:ext cx="600" cy="2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Mons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H="1">
              <a:off x="5805" y="5361"/>
              <a:ext cx="360" cy="2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>
              <a:off x="6015" y="5361"/>
              <a:ext cx="360" cy="2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H="1">
              <a:off x="5355" y="5376"/>
              <a:ext cx="360" cy="2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5970" y="5400"/>
              <a:ext cx="113" cy="98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5352" y="6036"/>
              <a:ext cx="106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Carotte n°2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5790" y="5535"/>
              <a:ext cx="180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pic>
        <p:nvPicPr>
          <p:cNvPr id="22" name="Image 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2060848"/>
            <a:ext cx="2088232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88640"/>
            <a:ext cx="2592288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Espace réservé du contenu 2"/>
          <p:cNvSpPr txBox="1">
            <a:spLocks/>
          </p:cNvSpPr>
          <p:nvPr/>
        </p:nvSpPr>
        <p:spPr>
          <a:xfrm>
            <a:off x="395536" y="2924944"/>
            <a:ext cx="576064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Fissures obliques </a:t>
            </a:r>
            <a:r>
              <a:rPr kumimoji="0" lang="fr-BE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traversantes</a:t>
            </a: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000" dirty="0" smtClean="0"/>
              <a:t>- Moitié supérieure poutre</a:t>
            </a:r>
            <a:endParaRPr kumimoji="0" lang="fr-BE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± ¼ de la portée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000" dirty="0" smtClean="0"/>
              <a:t>- Se prolonge transversalement à la dalle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0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000" dirty="0" smtClean="0"/>
              <a:t> ne suivent pas le tracé d’un câble </a:t>
            </a:r>
            <a:r>
              <a:rPr lang="fr-BE" sz="2000" dirty="0" err="1" smtClean="0"/>
              <a:t>postcontrainte</a:t>
            </a:r>
            <a:endParaRPr kumimoji="0" lang="fr-BE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Image 2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013176"/>
            <a:ext cx="2376264" cy="1700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5013176"/>
            <a:ext cx="2232248" cy="1679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5013176"/>
            <a:ext cx="2160240" cy="1671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6588224" y="55172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Origine mécanique …</a:t>
            </a:r>
            <a:endParaRPr lang="fr-BE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1163638" algn="l"/>
            <a:r>
              <a:rPr lang="fr-BE" sz="4000" u="sng" dirty="0" smtClean="0"/>
              <a:t>Inspections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5194920" cy="748680"/>
          </a:xfrm>
        </p:spPr>
        <p:txBody>
          <a:bodyPr>
            <a:normAutofit fontScale="92500" lnSpcReduction="20000"/>
          </a:bodyPr>
          <a:lstStyle/>
          <a:p>
            <a:r>
              <a:rPr lang="fr-BE" sz="2400" u="sng" dirty="0" smtClean="0"/>
              <a:t>2013</a:t>
            </a:r>
            <a:r>
              <a:rPr lang="fr-BE" sz="2400" dirty="0" smtClean="0"/>
              <a:t> : Tablier Sud – Travée P8-P9</a:t>
            </a:r>
          </a:p>
          <a:p>
            <a:pPr marL="1792288" indent="0">
              <a:buNone/>
            </a:pPr>
            <a:r>
              <a:rPr lang="fr-BE" sz="2400" dirty="0" smtClean="0"/>
              <a:t>Poutre S2</a:t>
            </a:r>
            <a:endParaRPr lang="fr-BE" sz="2400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395536" y="1844824"/>
            <a:ext cx="576064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Fissures obliques </a:t>
            </a:r>
            <a:r>
              <a:rPr kumimoji="0" lang="fr-BE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traversantes</a:t>
            </a: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000" dirty="0" smtClean="0"/>
              <a:t>- Se prolonge </a:t>
            </a:r>
            <a:r>
              <a:rPr lang="fr-BE" sz="2000" dirty="0" smtClean="0">
                <a:latin typeface="Calibri"/>
              </a:rPr>
              <a:t>↓ </a:t>
            </a:r>
            <a:r>
              <a:rPr lang="fr-BE" sz="2000" dirty="0" smtClean="0"/>
              <a:t>à la jonction entre claveaux</a:t>
            </a:r>
            <a:endParaRPr kumimoji="0" lang="fr-BE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¼ de la portée</a:t>
            </a:r>
          </a:p>
        </p:txBody>
      </p:sp>
      <p:pic>
        <p:nvPicPr>
          <p:cNvPr id="29" name="Image 28"/>
          <p:cNvPicPr/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5292080" y="260648"/>
            <a:ext cx="3600400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509120"/>
            <a:ext cx="29721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068960"/>
            <a:ext cx="568863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Ellipse 31"/>
          <p:cNvSpPr/>
          <p:nvPr/>
        </p:nvSpPr>
        <p:spPr>
          <a:xfrm>
            <a:off x="2339752" y="3429000"/>
            <a:ext cx="1008112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827584" y="55892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décelées en 2011 ….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Rupture armatures passives 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dirty="0" smtClean="0"/>
              <a:t>(sans striction)</a:t>
            </a:r>
            <a:endParaRPr kumimoji="0" lang="fr-BE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8244408" y="4653136"/>
            <a:ext cx="2880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/>
          <p:cNvSpPr/>
          <p:nvPr/>
        </p:nvSpPr>
        <p:spPr>
          <a:xfrm>
            <a:off x="7380312" y="5733256"/>
            <a:ext cx="2880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Ellipse 35"/>
          <p:cNvSpPr/>
          <p:nvPr/>
        </p:nvSpPr>
        <p:spPr>
          <a:xfrm>
            <a:off x="7452320" y="6497960"/>
            <a:ext cx="2880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1163638" algn="l"/>
            <a:r>
              <a:rPr lang="fr-BE" sz="4000" u="sng" dirty="0" smtClean="0"/>
              <a:t>Inspections</a:t>
            </a:r>
            <a:endParaRPr lang="fr-BE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7488832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400" dirty="0" smtClean="0"/>
              <a:t> Relevé des câbles (nombre et position)</a:t>
            </a:r>
          </a:p>
          <a:p>
            <a:pPr marL="360363" indent="0">
              <a:buNone/>
            </a:pPr>
            <a:r>
              <a:rPr lang="fr-BE" sz="2400" dirty="0" smtClean="0">
                <a:cs typeface="Arial" pitchFamily="34" charset="0"/>
              </a:rPr>
              <a:t>et comparaison au plan </a:t>
            </a:r>
            <a:r>
              <a:rPr lang="fr-BE" sz="2400" dirty="0" smtClean="0">
                <a:latin typeface="Calibri"/>
                <a:cs typeface="Arial" pitchFamily="34" charset="0"/>
              </a:rPr>
              <a:t>=&gt; </a:t>
            </a:r>
            <a:r>
              <a:rPr lang="fr-BE" sz="24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OK</a:t>
            </a:r>
            <a:endParaRPr lang="fr-BE" sz="2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None/>
            </a:pPr>
            <a:endParaRPr lang="fr-BE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BE" sz="2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fr-BE" sz="2400" dirty="0" smtClean="0"/>
              <a:t> Dégagement d’un câble au droit de la fissure</a:t>
            </a:r>
            <a:endParaRPr lang="fr-BE" sz="2400" dirty="0"/>
          </a:p>
        </p:txBody>
      </p:sp>
      <p:pic>
        <p:nvPicPr>
          <p:cNvPr id="13" name="Image 1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996952"/>
            <a:ext cx="2952328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212976"/>
            <a:ext cx="2952328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3861048"/>
            <a:ext cx="2952328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827584" y="60932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Bon état !</a:t>
            </a:r>
            <a:endParaRPr lang="fr-BE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567</Words>
  <Application>Microsoft Office PowerPoint</Application>
  <PresentationFormat>Affichage à l'écran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Viaduc de Viesville</vt:lpstr>
      <vt:lpstr>Diapositive 2</vt:lpstr>
      <vt:lpstr>Caractéristiques</vt:lpstr>
      <vt:lpstr>Postcontrainte</vt:lpstr>
      <vt:lpstr>Mode de construction du tablier</vt:lpstr>
      <vt:lpstr>‘Poids mort’ du porte-à-faux</vt:lpstr>
      <vt:lpstr>Inspections</vt:lpstr>
      <vt:lpstr>Inspections</vt:lpstr>
      <vt:lpstr>Inspections</vt:lpstr>
      <vt:lpstr>Inspections</vt:lpstr>
      <vt:lpstr>Inspections : résultats fissurologgers</vt:lpstr>
      <vt:lpstr>Inspections : résultats fissurologgers</vt:lpstr>
      <vt:lpstr>Causes possibles de ces défauts ?</vt:lpstr>
      <vt:lpstr>Inspections : nivellement piles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  <vt:lpstr>Instrumentation par télémétrie</vt:lpstr>
    </vt:vector>
  </TitlesOfParts>
  <Company>Service Public de Wallonie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Viaduc de Viesville</dc:title>
  <dc:creator>Eric DONDONNE</dc:creator>
  <cp:lastModifiedBy>Sébastien FLAWINNE</cp:lastModifiedBy>
  <cp:revision>62</cp:revision>
  <dcterms:created xsi:type="dcterms:W3CDTF">2014-09-18T13:41:51Z</dcterms:created>
  <dcterms:modified xsi:type="dcterms:W3CDTF">2014-09-24T12:07:13Z</dcterms:modified>
</cp:coreProperties>
</file>